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8" r:id="rId3"/>
    <p:sldId id="277" r:id="rId4"/>
    <p:sldId id="260" r:id="rId5"/>
    <p:sldId id="268" r:id="rId6"/>
    <p:sldId id="281" r:id="rId7"/>
    <p:sldId id="282" r:id="rId8"/>
    <p:sldId id="261" r:id="rId9"/>
    <p:sldId id="283" r:id="rId10"/>
    <p:sldId id="284" r:id="rId11"/>
    <p:sldId id="290" r:id="rId12"/>
    <p:sldId id="264" r:id="rId13"/>
    <p:sldId id="285" r:id="rId14"/>
    <p:sldId id="289" r:id="rId15"/>
    <p:sldId id="272" r:id="rId16"/>
    <p:sldId id="286" r:id="rId17"/>
    <p:sldId id="287" r:id="rId18"/>
    <p:sldId id="288" r:id="rId19"/>
    <p:sldId id="291" r:id="rId20"/>
    <p:sldId id="294" r:id="rId21"/>
    <p:sldId id="295" r:id="rId22"/>
    <p:sldId id="296" r:id="rId23"/>
    <p:sldId id="293" r:id="rId24"/>
    <p:sldId id="280" r:id="rId25"/>
    <p:sldId id="299" r:id="rId26"/>
    <p:sldId id="298" r:id="rId27"/>
    <p:sldId id="297" r:id="rId28"/>
    <p:sldId id="301" r:id="rId29"/>
    <p:sldId id="302" r:id="rId30"/>
    <p:sldId id="300" r:id="rId31"/>
    <p:sldId id="279" r:id="rId32"/>
    <p:sldId id="266" r:id="rId33"/>
    <p:sldId id="273" r:id="rId34"/>
    <p:sldId id="269" r:id="rId35"/>
    <p:sldId id="278" r:id="rId36"/>
    <p:sldId id="274" r:id="rId37"/>
    <p:sldId id="265" r:id="rId38"/>
    <p:sldId id="271" r:id="rId39"/>
    <p:sldId id="267" r:id="rId40"/>
    <p:sldId id="262" r:id="rId41"/>
    <p:sldId id="275" r:id="rId42"/>
    <p:sldId id="270" r:id="rId43"/>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9" d="100"/>
          <a:sy n="129" d="100"/>
        </p:scale>
        <p:origin x="1104" y="108"/>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35B85898-8ADB-4093-A7B6-888FD9FAB379}" type="datetimeFigureOut">
              <a:rPr lang="zh-CN" altLang="en-US" smtClean="0"/>
              <a:pPr/>
              <a:t>2016/12/6</a:t>
            </a:fld>
            <a:endParaRPr lang="zh-CN" altLang="en-US" dirty="0"/>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20872358-874F-41B2-8536-801E29DC88E2}" type="slidenum">
              <a:rPr lang="zh-CN" altLang="en-US" smtClean="0"/>
              <a:pPr/>
              <a:t>‹#›</a:t>
            </a:fld>
            <a:endParaRPr lang="zh-CN" altLang="en-US" dirty="0"/>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8</a:t>
            </a:fld>
            <a:endParaRPr lang="zh-CN" altLang="en-US"/>
          </a:p>
        </p:txBody>
      </p:sp>
    </p:spTree>
    <p:extLst>
      <p:ext uri="{BB962C8B-B14F-4D97-AF65-F5344CB8AC3E}">
        <p14:creationId xmlns:p14="http://schemas.microsoft.com/office/powerpoint/2010/main" val="81399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2016/12/6</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2016/12/6</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2016/12/6</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2016/12/6</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2016/12/6</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2016/12/6</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2016/12/6</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微软雅黑" panose="020B0503020204020204" pitchFamily="34" charset="-122"/>
              </a:defRPr>
            </a:lvl1pPr>
          </a:lstStyle>
          <a:p>
            <a:pPr>
              <a:defRPr/>
            </a:pPr>
            <a:fld id="{E65BC349-900F-4BB5-AE85-FD7C95362C13}" type="datetime1">
              <a:rPr lang="zh-CN" altLang="en-US" smtClean="0"/>
              <a:pPr>
                <a:defRPr/>
              </a:pPr>
              <a:t>2016/12/6</a:t>
            </a:fld>
            <a:endParaRPr lang="zh-CN" altLang="en-US" sz="2000" dirty="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微软雅黑" panose="020B0503020204020204" pitchFamily="34" charset="-122"/>
              </a:defRPr>
            </a:lvl1pPr>
          </a:lstStyle>
          <a:p>
            <a:pPr>
              <a:defRPr/>
            </a:pPr>
            <a:endParaRPr lang="zh-CN" altLang="zh-CN" dirty="0"/>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ea typeface="微软雅黑" panose="020B0503020204020204" pitchFamily="34" charset="-122"/>
              </a:defRPr>
            </a:lvl1pPr>
          </a:lstStyle>
          <a:p>
            <a:pPr>
              <a:defRPr/>
            </a:pPr>
            <a:fld id="{FAB0FF96-329A-4072-B5FF-78098D4AA176}" type="slidenum">
              <a:rPr lang="zh-CN" altLang="en-US" smtClean="0"/>
              <a:pPr>
                <a:defRPr/>
              </a:pPr>
              <a:t>‹#›</a:t>
            </a:fld>
            <a:endParaRPr lang="zh-CN" altLang="en-US" sz="20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29.jpe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29.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29.jpe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2576" name="矩形 33"/>
            <p:cNvSpPr>
              <a:spLocks noChangeArrowheads="1"/>
            </p:cNvSpPr>
            <p:nvPr/>
          </p:nvSpPr>
          <p:spPr bwMode="auto">
            <a:xfrm>
              <a:off x="631266" y="1806330"/>
              <a:ext cx="2430149" cy="86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 </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35%</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13%</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16%</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17%</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35%</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13%</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16%</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17%</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2576" name="矩形 33"/>
            <p:cNvSpPr>
              <a:spLocks noChangeArrowheads="1"/>
            </p:cNvSpPr>
            <p:nvPr/>
          </p:nvSpPr>
          <p:spPr bwMode="auto">
            <a:xfrm>
              <a:off x="631266" y="1806330"/>
              <a:ext cx="2430149" cy="86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 </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35%</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13%</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16%</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17%</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dirty="0">
                  <a:ea typeface="微软雅黑" panose="020B0503020204020204" pitchFamily="34" charset="-122"/>
                </a:endParaRPr>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录制回放</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5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软件测试基础</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HTML</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CSS</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a:t>
              </a:r>
            </a:p>
            <a:p>
              <a:pPr eaLnBrk="1" hangingPunct="1">
                <a:spcAft>
                  <a:spcPts val="667"/>
                </a:spcAft>
                <a:defRPr/>
              </a:pP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入门级</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能完成 </a:t>
              </a:r>
              <a:r>
                <a:rPr lang="en-US" altLang="zh-CN" sz="1444" dirty="0">
                  <a:latin typeface="+mn-ea"/>
                  <a:ea typeface="+mn-ea"/>
                  <a:sym typeface="DotumChe" panose="020B0609000101010101" pitchFamily="49" charset="-127"/>
                </a:rPr>
                <a:t>80% </a:t>
              </a:r>
              <a:r>
                <a:rPr lang="zh-CN" altLang="en-US" sz="1444" dirty="0">
                  <a:latin typeface="+mn-ea"/>
                  <a:ea typeface="+mn-ea"/>
                  <a:sym typeface="DotumChe" panose="020B0609000101010101" pitchFamily="49" charset="-127"/>
                </a:rPr>
                <a:t>任务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小型公司</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52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Lv1 </a:t>
              </a:r>
              <a:r>
                <a:rPr lang="zh-CN" altLang="en-US" sz="1440"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编程语言</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常用类库</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单元测试框架</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WebDriver API</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SCM</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专业级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所有任务</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中型公司</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 </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框架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39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Lv2 </a:t>
              </a:r>
              <a:r>
                <a:rPr lang="zh-CN" altLang="en-US" sz="1333"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自动化测试框架</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专业级</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所有任务</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中、大型公司</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自动化测试的层次</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自动化测试</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25" name="矩形 50"/>
            <p:cNvSpPr>
              <a:spLocks noChangeArrowheads="1"/>
            </p:cNvSpPr>
            <p:nvPr/>
          </p:nvSpPr>
          <p:spPr bwMode="auto">
            <a:xfrm>
              <a:off x="834586" y="207359"/>
              <a:ext cx="679963"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概述</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功能界面</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Selenium </a:t>
              </a:r>
              <a:r>
                <a:rPr lang="zh-CN" altLang="en-US" sz="2222" dirty="0">
                  <a:solidFill>
                    <a:srgbClr val="000000"/>
                  </a:solidFill>
                  <a:ea typeface="微软雅黑" panose="020B0503020204020204" pitchFamily="34" charset="-122"/>
                </a:rPr>
                <a:t>介绍</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5</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2" name="矩形 57"/>
            <p:cNvSpPr>
              <a:spLocks noChangeArrowheads="1"/>
            </p:cNvSpPr>
            <p:nvPr/>
          </p:nvSpPr>
          <p:spPr bwMode="auto">
            <a:xfrm>
              <a:off x="834588" y="218117"/>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制作测试案例</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6</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运行测试案例</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dirty="0">
                  <a:ea typeface="微软雅黑" panose="020B0503020204020204" pitchFamily="34" charset="-122"/>
                </a:endParaRPr>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自动化测试</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25" name="矩形 50"/>
            <p:cNvSpPr>
              <a:spLocks noChangeArrowheads="1"/>
            </p:cNvSpPr>
            <p:nvPr/>
          </p:nvSpPr>
          <p:spPr bwMode="auto">
            <a:xfrm>
              <a:off x="834586" y="207359"/>
              <a:ext cx="1819968"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a:t>
              </a:r>
              <a:r>
                <a:rPr lang="zh-CN" altLang="en-US" sz="2222" dirty="0">
                  <a:solidFill>
                    <a:srgbClr val="7F7F7F"/>
                  </a:solidFill>
                  <a:ea typeface="微软雅黑" panose="020B0503020204020204" pitchFamily="34" charset="-122"/>
                </a:rPr>
                <a:t>介绍</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功能界面</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3" name="矩形 71"/>
            <p:cNvSpPr>
              <a:spLocks noChangeArrowheads="1"/>
            </p:cNvSpPr>
            <p:nvPr/>
          </p:nvSpPr>
          <p:spPr bwMode="auto">
            <a:xfrm>
              <a:off x="833319" y="124579"/>
              <a:ext cx="794412" cy="61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概述</a:t>
              </a: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5</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2" name="矩形 57"/>
            <p:cNvSpPr>
              <a:spLocks noChangeArrowheads="1"/>
            </p:cNvSpPr>
            <p:nvPr/>
          </p:nvSpPr>
          <p:spPr bwMode="auto">
            <a:xfrm>
              <a:off x="834588" y="218117"/>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制作测试案例</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6</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运行测试案例</a:t>
              </a:r>
            </a:p>
          </p:txBody>
        </p:sp>
      </p:gr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自动化测试</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25" name="矩形 50"/>
            <p:cNvSpPr>
              <a:spLocks noChangeArrowheads="1"/>
            </p:cNvSpPr>
            <p:nvPr/>
          </p:nvSpPr>
          <p:spPr bwMode="auto">
            <a:xfrm>
              <a:off x="834586" y="207359"/>
              <a:ext cx="679963"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概述</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9" name="矩形 57"/>
            <p:cNvSpPr>
              <a:spLocks noChangeArrowheads="1"/>
            </p:cNvSpPr>
            <p:nvPr/>
          </p:nvSpPr>
          <p:spPr bwMode="auto">
            <a:xfrm>
              <a:off x="834587" y="184936"/>
              <a:ext cx="1819968"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a:t>
              </a:r>
              <a:r>
                <a:rPr lang="zh-CN" altLang="en-US" sz="2222" dirty="0">
                  <a:solidFill>
                    <a:srgbClr val="7F7F7F"/>
                  </a:solidFill>
                  <a:ea typeface="微软雅黑" panose="020B0503020204020204" pitchFamily="34" charset="-122"/>
                </a:rPr>
                <a:t>介绍</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功能界面</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5</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2" name="矩形 57"/>
            <p:cNvSpPr>
              <a:spLocks noChangeArrowheads="1"/>
            </p:cNvSpPr>
            <p:nvPr/>
          </p:nvSpPr>
          <p:spPr bwMode="auto">
            <a:xfrm>
              <a:off x="834588" y="218117"/>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制作测试案例</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6</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运行测试案例</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功能界面</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6386" name="Picture 2" descr="Introduction to Selenium IDE"/>
          <p:cNvPicPr>
            <a:picLocks noChangeAspect="1" noChangeArrowheads="1"/>
          </p:cNvPicPr>
          <p:nvPr/>
        </p:nvPicPr>
        <p:blipFill>
          <a:blip r:embed="rId2" cstate="print"/>
          <a:srcRect/>
          <a:stretch>
            <a:fillRect/>
          </a:stretch>
        </p:blipFill>
        <p:spPr bwMode="auto">
          <a:xfrm>
            <a:off x="1698659" y="1027871"/>
            <a:ext cx="4487319" cy="4327058"/>
          </a:xfrm>
          <a:prstGeom prst="rect">
            <a:avLst/>
          </a:prstGeom>
          <a:noFill/>
        </p:spPr>
      </p:pic>
      <p:pic>
        <p:nvPicPr>
          <p:cNvPr id="15" name="Picture 2" descr="Introduction to Selenium IDE"/>
          <p:cNvPicPr>
            <a:picLocks noChangeAspect="1" noChangeArrowheads="1"/>
          </p:cNvPicPr>
          <p:nvPr/>
        </p:nvPicPr>
        <p:blipFill>
          <a:blip r:embed="rId2" cstate="print"/>
          <a:srcRect/>
          <a:stretch>
            <a:fillRect/>
          </a:stretch>
        </p:blipFill>
        <p:spPr bwMode="auto">
          <a:xfrm>
            <a:off x="1243807" y="-9524"/>
            <a:ext cx="5926667" cy="5715000"/>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hidden"/>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自动化测试</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25" name="矩形 50"/>
            <p:cNvSpPr>
              <a:spLocks noChangeArrowheads="1"/>
            </p:cNvSpPr>
            <p:nvPr/>
          </p:nvSpPr>
          <p:spPr bwMode="auto">
            <a:xfrm>
              <a:off x="834586" y="207359"/>
              <a:ext cx="679963"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概述</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9" name="矩形 57"/>
            <p:cNvSpPr>
              <a:spLocks noChangeArrowheads="1"/>
            </p:cNvSpPr>
            <p:nvPr/>
          </p:nvSpPr>
          <p:spPr bwMode="auto">
            <a:xfrm>
              <a:off x="834587" y="184936"/>
              <a:ext cx="1819968"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a:t>
              </a:r>
              <a:r>
                <a:rPr lang="zh-CN" altLang="en-US" sz="2222" dirty="0">
                  <a:solidFill>
                    <a:srgbClr val="7F7F7F"/>
                  </a:solidFill>
                  <a:ea typeface="微软雅黑" panose="020B0503020204020204" pitchFamily="34" charset="-122"/>
                </a:rPr>
                <a:t>介绍</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5</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制作测试案例</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功能界面</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6</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运行测试案例</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课程缘起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开讲此门课程的缘由</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开源</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社区</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57" name="矩形 112"/>
            <p:cNvSpPr>
              <a:spLocks noChangeArrowheads="1"/>
            </p:cNvSpPr>
            <p:nvPr/>
          </p:nvSpPr>
          <p:spPr bwMode="auto">
            <a:xfrm>
              <a:off x="166170" y="125697"/>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08</a:t>
              </a: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年</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的坑</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53" name="矩形 113"/>
            <p:cNvSpPr>
              <a:spLocks noChangeArrowheads="1"/>
            </p:cNvSpPr>
            <p:nvPr/>
          </p:nvSpPr>
          <p:spPr bwMode="auto">
            <a:xfrm>
              <a:off x="197123"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认识</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误区</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49" name="矩形 114"/>
            <p:cNvSpPr>
              <a:spLocks noChangeArrowheads="1"/>
            </p:cNvSpPr>
            <p:nvPr/>
          </p:nvSpPr>
          <p:spPr bwMode="auto">
            <a:xfrm>
              <a:off x="292424" y="282558"/>
              <a:ext cx="371111"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zh-CN" altLang="en-US" sz="1778" b="1"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45" name="矩形 118"/>
            <p:cNvSpPr>
              <a:spLocks noChangeArrowheads="1"/>
            </p:cNvSpPr>
            <p:nvPr/>
          </p:nvSpPr>
          <p:spPr bwMode="auto">
            <a:xfrm>
              <a:off x="231859" y="162903"/>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入门</a:t>
              </a:r>
              <a:endParaRPr lang="en-US" altLang="zh-CN" sz="2222"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基础</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41" name="矩形 119"/>
            <p:cNvSpPr>
              <a:spLocks noChangeArrowheads="1"/>
            </p:cNvSpPr>
            <p:nvPr/>
          </p:nvSpPr>
          <p:spPr bwMode="auto">
            <a:xfrm>
              <a:off x="189547" y="188215"/>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课程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空白</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dirty="0">
                  <a:ea typeface="微软雅黑" panose="020B0503020204020204" pitchFamily="34" charset="-122"/>
                </a:endParaRPr>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5137" name="矩形 120"/>
            <p:cNvSpPr>
              <a:spLocks noChangeArrowheads="1"/>
            </p:cNvSpPr>
            <p:nvPr/>
          </p:nvSpPr>
          <p:spPr bwMode="auto">
            <a:xfrm>
              <a:off x="241962" y="194239"/>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职业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发展</a:t>
              </a:r>
            </a:p>
          </p:txBody>
        </p:sp>
      </p:gr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自动化测试</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25" name="矩形 50"/>
            <p:cNvSpPr>
              <a:spLocks noChangeArrowheads="1"/>
            </p:cNvSpPr>
            <p:nvPr/>
          </p:nvSpPr>
          <p:spPr bwMode="auto">
            <a:xfrm>
              <a:off x="834586" y="207359"/>
              <a:ext cx="679963"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概述</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9" name="矩形 57"/>
            <p:cNvSpPr>
              <a:spLocks noChangeArrowheads="1"/>
            </p:cNvSpPr>
            <p:nvPr/>
          </p:nvSpPr>
          <p:spPr bwMode="auto">
            <a:xfrm>
              <a:off x="834587" y="184936"/>
              <a:ext cx="1819968"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a:t>
              </a:r>
              <a:r>
                <a:rPr lang="zh-CN" altLang="en-US" sz="2222" dirty="0">
                  <a:solidFill>
                    <a:srgbClr val="7F7F7F"/>
                  </a:solidFill>
                  <a:ea typeface="微软雅黑" panose="020B0503020204020204" pitchFamily="34" charset="-122"/>
                </a:rPr>
                <a:t>介绍</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6</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运行测试案例</a:t>
              </a: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功能界面</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5</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制作测试案例</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dirty="0">
                <a:ea typeface="微软雅黑" panose="020B0503020204020204" pitchFamily="34" charset="-122"/>
              </a:endParaRPr>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dirty="0">
                <a:ea typeface="微软雅黑" panose="020B0503020204020204" pitchFamily="34" charset="-122"/>
              </a:endParaRPr>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dirty="0">
                <a:ea typeface="微软雅黑" panose="020B0503020204020204" pitchFamily="34" charset="-122"/>
              </a:endParaRPr>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dirty="0">
              <a:ea typeface="微软雅黑" panose="020B0503020204020204" pitchFamily="34" charset="-122"/>
            </a:endParaRPr>
          </a:p>
        </p:txBody>
      </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dirty="0">
                  <a:solidFill>
                    <a:srgbClr val="004D6C"/>
                  </a:solidFill>
                  <a:latin typeface="Impact" panose="020B0806030902050204" pitchFamily="34" charset="0"/>
                  <a:ea typeface="微软雅黑" panose="020B0503020204020204" pitchFamily="34" charset="-122"/>
                  <a:sym typeface="Impact" panose="020B0806030902050204" pitchFamily="34" charset="0"/>
                </a:rPr>
                <a:t>22%</a:t>
              </a:r>
              <a:endParaRPr lang="zh-CN" altLang="en-US" sz="2222" dirty="0">
                <a:solidFill>
                  <a:srgbClr val="004D6C"/>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dirty="0">
                  <a:solidFill>
                    <a:srgbClr val="8ABC1D"/>
                  </a:solidFill>
                  <a:latin typeface="Impact" panose="020B0806030902050204" pitchFamily="34" charset="0"/>
                  <a:ea typeface="微软雅黑" panose="020B0503020204020204" pitchFamily="34" charset="-122"/>
                  <a:sym typeface="Impact" panose="020B0806030902050204" pitchFamily="34" charset="0"/>
                </a:rPr>
                <a:t>6%</a:t>
              </a:r>
              <a:endParaRPr lang="zh-CN" altLang="en-US" sz="2000" dirty="0">
                <a:solidFill>
                  <a:srgbClr val="8ABC1D"/>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dirty="0">
                  <a:solidFill>
                    <a:srgbClr val="004D6C"/>
                  </a:solidFill>
                  <a:latin typeface="Impact" panose="020B0806030902050204" pitchFamily="34" charset="0"/>
                  <a:ea typeface="微软雅黑" panose="020B0503020204020204" pitchFamily="34" charset="-122"/>
                  <a:sym typeface="Impact" panose="020B0806030902050204" pitchFamily="34" charset="0"/>
                </a:rPr>
                <a:t>10%</a:t>
              </a:r>
              <a:endParaRPr lang="zh-CN" altLang="en-US" sz="2222" dirty="0">
                <a:solidFill>
                  <a:srgbClr val="004D6C"/>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dirty="0">
                  <a:solidFill>
                    <a:srgbClr val="8ABC1D"/>
                  </a:solidFill>
                  <a:latin typeface="Impact" panose="020B0806030902050204" pitchFamily="34" charset="0"/>
                  <a:ea typeface="微软雅黑" panose="020B0503020204020204" pitchFamily="34" charset="-122"/>
                  <a:sym typeface="Impact" panose="020B0806030902050204" pitchFamily="34" charset="0"/>
                </a:rPr>
                <a:t>31%</a:t>
              </a:r>
              <a:endParaRPr lang="zh-CN" altLang="en-US" sz="2000" dirty="0">
                <a:solidFill>
                  <a:srgbClr val="8ABC1D"/>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dirty="0">
                  <a:solidFill>
                    <a:srgbClr val="8ABC1D"/>
                  </a:solidFill>
                  <a:latin typeface="Impact" panose="020B0806030902050204" pitchFamily="34" charset="0"/>
                  <a:ea typeface="微软雅黑" panose="020B0503020204020204" pitchFamily="34" charset="-122"/>
                  <a:sym typeface="Impact" panose="020B0806030902050204" pitchFamily="34" charset="0"/>
                </a:rPr>
                <a:t>23%</a:t>
              </a:r>
              <a:endParaRPr lang="zh-CN" altLang="en-US" sz="2000" dirty="0">
                <a:solidFill>
                  <a:srgbClr val="8ABC1D"/>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dirty="0">
                  <a:solidFill>
                    <a:srgbClr val="004D6C"/>
                  </a:solidFill>
                  <a:latin typeface="Impact" panose="020B0806030902050204" pitchFamily="34" charset="0"/>
                  <a:ea typeface="微软雅黑" panose="020B0503020204020204" pitchFamily="34" charset="-122"/>
                  <a:sym typeface="Impact" panose="020B0806030902050204" pitchFamily="34" charset="0"/>
                </a:rPr>
                <a:t>9%</a:t>
              </a:r>
              <a:endParaRPr lang="zh-CN" altLang="en-US" sz="2222" dirty="0">
                <a:solidFill>
                  <a:srgbClr val="004D6C"/>
                </a:solidFill>
                <a:latin typeface="Impact" panose="020B0806030902050204" pitchFamily="34" charset="0"/>
                <a:ea typeface="微软雅黑" panose="020B0503020204020204" pitchFamily="34" charset="-122"/>
                <a:sym typeface="Impact" panose="020B0806030902050204" pitchFamily="34" charset="0"/>
              </a:endParaRPr>
            </a:p>
          </p:txBody>
        </p:sp>
      </p:gr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1887641" y="198596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075" name="等腰三角形 23"/>
          <p:cNvSpPr>
            <a:spLocks noChangeArrowheads="1"/>
          </p:cNvSpPr>
          <p:nvPr/>
        </p:nvSpPr>
        <p:spPr bwMode="auto">
          <a:xfrm rot="9053829">
            <a:off x="1520928" y="315436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dirty="0">
              <a:ea typeface="微软雅黑" panose="020B0503020204020204" pitchFamily="34" charset="-122"/>
            </a:endParaRPr>
          </a:p>
        </p:txBody>
      </p:sp>
      <p:grpSp>
        <p:nvGrpSpPr>
          <p:cNvPr id="3077" name="Group 9"/>
          <p:cNvGrpSpPr>
            <a:grpSpLocks/>
          </p:cNvGrpSpPr>
          <p:nvPr/>
        </p:nvGrpSpPr>
        <p:grpSpPr bwMode="auto">
          <a:xfrm>
            <a:off x="1916216" y="382111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3078" name="矩形 44"/>
          <p:cNvSpPr>
            <a:spLocks noChangeArrowheads="1"/>
          </p:cNvSpPr>
          <p:nvPr/>
        </p:nvSpPr>
        <p:spPr bwMode="auto">
          <a:xfrm>
            <a:off x="3673475" y="1287463"/>
            <a:ext cx="5470525" cy="62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课程地址：</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b="1" u="sng" dirty="0">
                <a:solidFill>
                  <a:srgbClr val="0070C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http://edu.51cto.com/course/course_id-1026.html</a:t>
            </a:r>
            <a:endParaRPr lang="zh-CN" altLang="en-US" sz="1444" b="1" u="sng" dirty="0">
              <a:solidFill>
                <a:srgbClr val="0070C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sp>
        <p:nvSpPr>
          <p:cNvPr id="3079" name="矩形 45"/>
          <p:cNvSpPr>
            <a:spLocks noChangeArrowheads="1"/>
          </p:cNvSpPr>
          <p:nvPr/>
        </p:nvSpPr>
        <p:spPr bwMode="auto">
          <a:xfrm>
            <a:off x="3762375" y="842963"/>
            <a:ext cx="1550424"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软件测试基础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0" name="矩形 46"/>
          <p:cNvSpPr>
            <a:spLocks noChangeArrowheads="1"/>
          </p:cNvSpPr>
          <p:nvPr/>
        </p:nvSpPr>
        <p:spPr bwMode="auto">
          <a:xfrm>
            <a:off x="3673475" y="2710443"/>
            <a:ext cx="5076825" cy="272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主要是 </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CSS</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JavaScript</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，这三项技术，需要掌握里面的重要概念和关键技术细节。</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小测验一下：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网页上显示表格用什么</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标记？</a:t>
            </a: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2. HTML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中的 </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&lt;input&gt;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是什么标记？</a:t>
            </a: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3. DOM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是什么？</a:t>
            </a: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4. XPath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是什么？</a:t>
            </a: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5. CSS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选择器是什么？</a:t>
            </a:r>
          </a:p>
        </p:txBody>
      </p:sp>
      <p:sp>
        <p:nvSpPr>
          <p:cNvPr id="3081" name="矩形 47"/>
          <p:cNvSpPr>
            <a:spLocks noChangeArrowheads="1"/>
          </p:cNvSpPr>
          <p:nvPr/>
        </p:nvSpPr>
        <p:spPr bwMode="auto">
          <a:xfrm>
            <a:off x="3762375" y="2267530"/>
            <a:ext cx="164500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WEB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前端技术</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前置课程</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ea typeface="微软雅黑" panose="020B0503020204020204" pitchFamily="34" charset="-122"/>
              </a:endParaRPr>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dirty="0">
                  <a:solidFill>
                    <a:srgbClr val="002C3E"/>
                  </a:solidFill>
                  <a:latin typeface="Impact" panose="020B0806030902050204" pitchFamily="34" charset="0"/>
                  <a:ea typeface="微软雅黑" panose="020B0503020204020204" pitchFamily="34" charset="-122"/>
                  <a:sym typeface="Impact" panose="020B0806030902050204" pitchFamily="34" charset="0"/>
                </a:rPr>
                <a:t>85%</a:t>
              </a:r>
              <a:endParaRPr lang="zh-CN" altLang="en-US" sz="4444" dirty="0">
                <a:solidFill>
                  <a:srgbClr val="002C3E"/>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ea typeface="微软雅黑" panose="020B0503020204020204" pitchFamily="34" charset="-122"/>
              </a:endParaRPr>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dirty="0">
                  <a:solidFill>
                    <a:srgbClr val="002C3E"/>
                  </a:solidFill>
                  <a:latin typeface="Impact" panose="020B0806030902050204" pitchFamily="34" charset="0"/>
                  <a:ea typeface="微软雅黑" panose="020B0503020204020204" pitchFamily="34" charset="-122"/>
                  <a:sym typeface="Impact" panose="020B0806030902050204" pitchFamily="34" charset="0"/>
                </a:rPr>
                <a:t>25%</a:t>
              </a:r>
              <a:endParaRPr lang="zh-CN" altLang="en-US" sz="4444" dirty="0">
                <a:solidFill>
                  <a:srgbClr val="002C3E"/>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ea typeface="微软雅黑" panose="020B0503020204020204" pitchFamily="34" charset="-122"/>
              </a:endParaRPr>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dirty="0">
                  <a:solidFill>
                    <a:srgbClr val="002C3E"/>
                  </a:solidFill>
                  <a:latin typeface="Impact" panose="020B0806030902050204" pitchFamily="34" charset="0"/>
                  <a:ea typeface="微软雅黑" panose="020B0503020204020204" pitchFamily="34" charset="-122"/>
                  <a:sym typeface="Impact" panose="020B0806030902050204" pitchFamily="34" charset="0"/>
                </a:rPr>
                <a:t>50%</a:t>
              </a:r>
              <a:endParaRPr lang="zh-CN" altLang="en-US" sz="4444" dirty="0">
                <a:solidFill>
                  <a:srgbClr val="002C3E"/>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dirty="0">
                  <a:solidFill>
                    <a:schemeClr val="bg1"/>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6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dirty="0">
                <a:ea typeface="微软雅黑" panose="020B0503020204020204" pitchFamily="34" charset="-122"/>
              </a:endParaRPr>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 </a:t>
              </a:r>
              <a:r>
                <a:rPr lang="zh-CN" altLang="en-US" sz="1333" dirty="0">
                  <a:solidFill>
                    <a:srgbClr val="000000"/>
                  </a:solidFill>
                  <a:latin typeface="+mn-ea"/>
                  <a:ea typeface="+mn-ea"/>
                  <a:sym typeface="DotumChe" panose="020B0609000101010101" pitchFamily="49" charset="-127"/>
                </a:rPr>
                <a:t>和 </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与 </a:t>
              </a:r>
              <a:r>
                <a:rPr lang="en-US" altLang="zh-CN" sz="1333" dirty="0" err="1">
                  <a:solidFill>
                    <a:srgbClr val="000000"/>
                  </a:solidFill>
                  <a:latin typeface="+mn-ea"/>
                  <a:ea typeface="+mn-ea"/>
                  <a:sym typeface="DotumChe" panose="020B0609000101010101" pitchFamily="49" charset="-127"/>
                </a:rPr>
                <a:t>waitFor</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1887641" y="198596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075" name="等腰三角形 23"/>
          <p:cNvSpPr>
            <a:spLocks noChangeArrowheads="1"/>
          </p:cNvSpPr>
          <p:nvPr/>
        </p:nvSpPr>
        <p:spPr bwMode="auto">
          <a:xfrm rot="9053829">
            <a:off x="1520928" y="315436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dirty="0">
              <a:ea typeface="微软雅黑" panose="020B0503020204020204" pitchFamily="34" charset="-122"/>
            </a:endParaRPr>
          </a:p>
        </p:txBody>
      </p:sp>
      <p:grpSp>
        <p:nvGrpSpPr>
          <p:cNvPr id="3077" name="Group 9"/>
          <p:cNvGrpSpPr>
            <a:grpSpLocks/>
          </p:cNvGrpSpPr>
          <p:nvPr/>
        </p:nvGrpSpPr>
        <p:grpSpPr bwMode="auto">
          <a:xfrm>
            <a:off x="1916216" y="382111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
        <p:nvSpPr>
          <p:cNvPr id="3079" name="矩形 45"/>
          <p:cNvSpPr>
            <a:spLocks noChangeArrowheads="1"/>
          </p:cNvSpPr>
          <p:nvPr/>
        </p:nvSpPr>
        <p:spPr bwMode="auto">
          <a:xfrm>
            <a:off x="3762375" y="842963"/>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教学目标</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0" name="矩形 46"/>
          <p:cNvSpPr>
            <a:spLocks noChangeArrowheads="1"/>
          </p:cNvSpPr>
          <p:nvPr/>
        </p:nvSpPr>
        <p:spPr bwMode="auto">
          <a:xfrm>
            <a:off x="3673475" y="4108808"/>
            <a:ext cx="5076825" cy="589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网址：</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200" b="1" u="sng" dirty="0">
                <a:solidFill>
                  <a:srgbClr val="0070C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https://github.com/wangding/courses/tree/master/seleniumIDE</a:t>
            </a:r>
            <a:endParaRPr lang="zh-CN" altLang="en-US" sz="120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1" name="矩形 47"/>
          <p:cNvSpPr>
            <a:spLocks noChangeArrowheads="1"/>
          </p:cNvSpPr>
          <p:nvPr/>
        </p:nvSpPr>
        <p:spPr bwMode="auto">
          <a:xfrm>
            <a:off x="3762375" y="351721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课程资料</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课程安排</a:t>
            </a:r>
          </a:p>
        </p:txBody>
      </p:sp>
      <p:sp>
        <p:nvSpPr>
          <p:cNvPr id="14" name="矩形 46"/>
          <p:cNvSpPr>
            <a:spLocks noChangeArrowheads="1"/>
          </p:cNvSpPr>
          <p:nvPr/>
        </p:nvSpPr>
        <p:spPr bwMode="auto">
          <a:xfrm>
            <a:off x="3673475" y="1301116"/>
            <a:ext cx="5076825" cy="187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能够设计自动化测试的测试案例</a:t>
            </a: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掌握自动化测试的工作流程</a:t>
            </a: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熟练掌握 </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Selenium IDE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工具的使用</a:t>
            </a: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能够制作自动化测试脚本</a:t>
            </a: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能够调试自动化测试脚本</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6.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能够运行自动化测试脚本</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892034421"/>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概述</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25" name="矩形 50"/>
            <p:cNvSpPr>
              <a:spLocks noChangeArrowheads="1"/>
            </p:cNvSpPr>
            <p:nvPr/>
          </p:nvSpPr>
          <p:spPr bwMode="auto">
            <a:xfrm>
              <a:off x="834586" y="207359"/>
              <a:ext cx="1819968"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a:t>
              </a:r>
              <a:r>
                <a:rPr lang="zh-CN" altLang="en-US" sz="2222" dirty="0">
                  <a:solidFill>
                    <a:srgbClr val="7F7F7F"/>
                  </a:solidFill>
                  <a:ea typeface="微软雅黑" panose="020B0503020204020204" pitchFamily="34" charset="-122"/>
                </a:rPr>
                <a:t>介绍</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功能界面</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自动化测试</a:t>
              </a: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5</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2" name="矩形 57"/>
            <p:cNvSpPr>
              <a:spLocks noChangeArrowheads="1"/>
            </p:cNvSpPr>
            <p:nvPr/>
          </p:nvSpPr>
          <p:spPr bwMode="auto">
            <a:xfrm>
              <a:off x="834588" y="218117"/>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制作测试案例</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ea typeface="微软雅黑" panose="020B0503020204020204" pitchFamily="34" charset="-122"/>
                  <a:sym typeface="Impact" panose="020B0806030902050204" pitchFamily="34" charset="0"/>
                </a:rPr>
                <a:t>6</a:t>
              </a:r>
              <a:endParaRPr lang="zh-CN" altLang="en-US" sz="48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运行测试案例</a:t>
              </a: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Tree>
    <p:extLst>
      <p:ext uri="{BB962C8B-B14F-4D97-AF65-F5344CB8AC3E}">
        <p14:creationId xmlns:p14="http://schemas.microsoft.com/office/powerpoint/2010/main" val="193488440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dirty="0">
              <a:solidFill>
                <a:srgbClr val="FFFFFF"/>
              </a:solidFill>
              <a:ea typeface="微软雅黑" panose="020B0503020204020204" pitchFamily="34" charset="-122"/>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dirty="0">
              <a:solidFill>
                <a:srgbClr val="FFFFFF"/>
              </a:solidFill>
              <a:ea typeface="微软雅黑" panose="020B0503020204020204" pitchFamily="34" charset="-122"/>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dirty="0">
              <a:solidFill>
                <a:srgbClr val="FFFFFF"/>
              </a:solidFill>
              <a:ea typeface="微软雅黑" panose="020B0503020204020204" pitchFamily="34" charset="-122"/>
            </a:endParaRPr>
          </a:p>
        </p:txBody>
      </p:sp>
      <p:sp>
        <p:nvSpPr>
          <p:cNvPr id="8195" name="文本框 10"/>
          <p:cNvSpPr>
            <a:spLocks noChangeArrowheads="1"/>
          </p:cNvSpPr>
          <p:nvPr/>
        </p:nvSpPr>
        <p:spPr bwMode="auto">
          <a:xfrm>
            <a:off x="1014413" y="3190875"/>
            <a:ext cx="1322798"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仿真和模拟</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978701"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精度和准确度高</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867545"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效率高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节省资源</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095172"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不知疲倦</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095172"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954107"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速度快</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1112838"/>
            <a:ext cx="3575050" cy="3182676"/>
            <a:chOff x="1" y="0"/>
            <a:chExt cx="3217885" cy="2864589"/>
          </a:xfrm>
        </p:grpSpPr>
        <p:sp>
          <p:nvSpPr>
            <p:cNvPr id="8207" name="矩形 22"/>
            <p:cNvSpPr>
              <a:spLocks noChangeArrowheads="1"/>
            </p:cNvSpPr>
            <p:nvPr/>
          </p:nvSpPr>
          <p:spPr bwMode="auto">
            <a:xfrm>
              <a:off x="1" y="377213"/>
              <a:ext cx="3217885" cy="248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软件发布之前，重复进行的流程可能是：编码、测试、修改 </a:t>
              </a: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bug</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、回归测试，等等。人们幻想着通过工具或者自动化测试来解决问题。</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理想很丰满，现实很骨感。</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我们需要辩证的来看待自动化测试以及对测试工具的使用。</a:t>
              </a:r>
            </a:p>
          </p:txBody>
        </p:sp>
        <p:sp>
          <p:nvSpPr>
            <p:cNvPr id="8208" name="矩形 23"/>
            <p:cNvSpPr>
              <a:spLocks noChangeArrowheads="1"/>
            </p:cNvSpPr>
            <p:nvPr/>
          </p:nvSpPr>
          <p:spPr bwMode="auto">
            <a:xfrm>
              <a:off x="95737" y="0"/>
              <a:ext cx="2010186"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工具和自动化的优势</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dirty="0">
              <a:solidFill>
                <a:srgbClr val="FFFFFF"/>
              </a:solidFill>
              <a:ea typeface="微软雅黑" panose="020B0503020204020204" pitchFamily="34" charset="-122"/>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dirty="0">
              <a:solidFill>
                <a:srgbClr val="FFFFFF"/>
              </a:solidFill>
              <a:ea typeface="微软雅黑" panose="020B0503020204020204" pitchFamily="34" charset="-122"/>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dirty="0">
              <a:solidFill>
                <a:srgbClr val="FFFFFF"/>
              </a:solidFill>
              <a:ea typeface="微软雅黑" panose="020B0503020204020204" pitchFamily="34" charset="-122"/>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dirty="0">
                <a:solidFill>
                  <a:srgbClr val="FFFFFF"/>
                </a:solidFill>
                <a:ea typeface="微软雅黑" panose="020B0503020204020204" pitchFamily="34" charset="-122"/>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1250</TotalTime>
  <Pages>0</Pages>
  <Words>2099</Words>
  <Characters>0</Characters>
  <Application>Microsoft Office PowerPoint</Application>
  <DocSecurity>0</DocSecurity>
  <PresentationFormat>全屏显示(16:10)</PresentationFormat>
  <Lines>0</Lines>
  <Paragraphs>572</Paragraphs>
  <Slides>42</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王顶</cp:lastModifiedBy>
  <cp:revision>236</cp:revision>
  <dcterms:created xsi:type="dcterms:W3CDTF">2014-04-14T22:42:00Z</dcterms:created>
  <dcterms:modified xsi:type="dcterms:W3CDTF">2016-12-05T23:12:26Z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